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5" r:id="rId4"/>
    <p:sldMasterId id="214748367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font" Target="fonts/Roboto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7b2fd6af2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7b2fd6af2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7c50b00419_0_10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g27c50b00419_0_10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7c50b00419_0_3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g27c50b00419_0_3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4da468a5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4da468a5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7b2fd6af28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27b2fd6af28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7b2fd6af28_0_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27b2fd6af28_0_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7b2fd6af28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27b2fd6af28_0_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7b2fd6af28_0_3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g27b2fd6af28_0_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7b2fd6af28_0_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g27b2fd6af28_0_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7b2fd6af28_0_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g27b2fd6af28_0_5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7b2fd6af28_0_7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g27b2fd6af28_0_7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duction" showMasterSp="0">
  <p:cSld name="Introducti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/>
          <p:nvPr/>
        </p:nvSpPr>
        <p:spPr>
          <a:xfrm>
            <a:off x="5522120" y="332447"/>
            <a:ext cx="271500" cy="2715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5"/>
          <p:cNvSpPr/>
          <p:nvPr/>
        </p:nvSpPr>
        <p:spPr>
          <a:xfrm>
            <a:off x="8255435" y="4204496"/>
            <a:ext cx="490800" cy="490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5"/>
          <p:cNvSpPr/>
          <p:nvPr/>
        </p:nvSpPr>
        <p:spPr>
          <a:xfrm>
            <a:off x="8012843" y="4599329"/>
            <a:ext cx="188400" cy="188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5"/>
          <p:cNvSpPr/>
          <p:nvPr>
            <p:ph idx="2" type="pic"/>
          </p:nvPr>
        </p:nvSpPr>
        <p:spPr>
          <a:xfrm>
            <a:off x="4300062" y="468180"/>
            <a:ext cx="4391700" cy="42237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495300" y="1533526"/>
            <a:ext cx="3206400" cy="267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23850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SzPts val="1500"/>
              <a:buFont typeface="Noto Sans Symbols"/>
              <a:buChar char="▪"/>
              <a:defRPr sz="1500"/>
            </a:lvl1pPr>
            <a:lvl2pPr indent="-3238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500"/>
              <a:buFont typeface="Noto Sans Symbols"/>
              <a:buChar char="▪"/>
              <a:defRPr sz="1500"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sz="1400"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sz="1400"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sz="1400"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type="title"/>
          </p:nvPr>
        </p:nvSpPr>
        <p:spPr>
          <a:xfrm>
            <a:off x="495300" y="603911"/>
            <a:ext cx="32064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1"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6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7" name="Google Shape;67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Content">
  <p:cSld name="1_Two Conten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/>
          <p:nvPr>
            <p:ph idx="10" type="dt"/>
          </p:nvPr>
        </p:nvSpPr>
        <p:spPr>
          <a:xfrm>
            <a:off x="628651" y="4786661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8837090" y="384611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733723" y="4940389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 showMasterSp="0">
  <p:cSld name="1_Title Slide">
    <p:bg>
      <p:bgPr>
        <a:solidFill>
          <a:schemeClr val="lt1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65725" y="574013"/>
            <a:ext cx="3028680" cy="4268301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1"/>
          <p:cNvSpPr txBox="1"/>
          <p:nvPr>
            <p:ph type="ctrTitle"/>
          </p:nvPr>
        </p:nvSpPr>
        <p:spPr>
          <a:xfrm>
            <a:off x="1466058" y="58703"/>
            <a:ext cx="62118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21"/>
          <p:cNvSpPr txBox="1"/>
          <p:nvPr>
            <p:ph idx="1" type="subTitle"/>
          </p:nvPr>
        </p:nvSpPr>
        <p:spPr>
          <a:xfrm>
            <a:off x="1371600" y="2880361"/>
            <a:ext cx="6400800" cy="2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lvl="1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lvl="2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lvl="3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lvl="4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lvl="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lvl="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lvl="7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lvl="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rgbClr val="888888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rgbClr val="888888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9" name="Google Shape;99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0" name="Google Shape;100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6" name="Google Shape;106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4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12" name="Google Shape;112;p24"/>
          <p:cNvSpPr txBox="1"/>
          <p:nvPr>
            <p:ph idx="2" type="body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3" name="Google Shape;113;p24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14" name="Google Shape;114;p24"/>
          <p:cNvSpPr txBox="1"/>
          <p:nvPr>
            <p:ph idx="4" type="body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5" name="Google Shape;115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25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21" name="Google Shape;121;p25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22" name="Google Shape;122;p2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6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28" name="Google Shape;128;p26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29" name="Google Shape;129;p2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p27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5" name="Google Shape;135;p2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2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8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0" name="Google Shape;140;p28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1" name="Google Shape;141;p2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3" name="Google Shape;143;p2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4">
  <p:cSld name="Title only 4">
    <p:bg>
      <p:bgPr>
        <a:solidFill>
          <a:schemeClr val="accent3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9"/>
          <p:cNvSpPr txBox="1"/>
          <p:nvPr>
            <p:ph type="title"/>
          </p:nvPr>
        </p:nvSpPr>
        <p:spPr>
          <a:xfrm>
            <a:off x="1069850" y="448056"/>
            <a:ext cx="5895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theme" Target="../theme/theme3.xml"/><Relationship Id="rId1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Relationship Id="rId4" Type="http://schemas.openxmlformats.org/officeDocument/2006/relationships/image" Target="../media/image1.jpg"/><Relationship Id="rId5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CONCEPT</a:t>
            </a:r>
            <a:r>
              <a:rPr lang="en-GB"/>
              <a:t> PRESENTATION 2</a:t>
            </a:r>
            <a:endParaRPr/>
          </a:p>
        </p:txBody>
      </p:sp>
      <p:sp>
        <p:nvSpPr>
          <p:cNvPr id="151" name="Google Shape;151;p3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TEKNIK POKOK</a:t>
            </a:r>
            <a:endParaRPr/>
          </a:p>
        </p:txBody>
      </p:sp>
      <p:pic>
        <p:nvPicPr>
          <p:cNvPr id="152" name="Google Shape;15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11000" y="4222425"/>
            <a:ext cx="921974" cy="8546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yellow logo&#10;&#10;Description automatically generated" id="153" name="Google Shape;153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ouple of cartoon characters with text and symbols&#10;&#10;Description automatically generated" id="256" name="Google Shape;256;p39"/>
          <p:cNvPicPr preferRelativeResize="0"/>
          <p:nvPr/>
        </p:nvPicPr>
        <p:blipFill rotWithShape="1">
          <a:blip r:embed="rId3">
            <a:alphaModFix/>
          </a:blip>
          <a:srcRect b="0" l="3456" r="0" t="0"/>
          <a:stretch/>
        </p:blipFill>
        <p:spPr>
          <a:xfrm>
            <a:off x="1869981" y="588323"/>
            <a:ext cx="4843919" cy="3295898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39"/>
          <p:cNvSpPr/>
          <p:nvPr/>
        </p:nvSpPr>
        <p:spPr>
          <a:xfrm>
            <a:off x="152399" y="971550"/>
            <a:ext cx="1717800" cy="1828800"/>
          </a:xfrm>
          <a:prstGeom prst="wedgeRoundRectCallout">
            <a:avLst>
              <a:gd fmla="val 48950" name="adj1"/>
              <a:gd fmla="val 79322" name="adj2"/>
              <a:gd fmla="val 16667" name="adj3"/>
            </a:avLst>
          </a:prstGeom>
          <a:solidFill>
            <a:srgbClr val="FFFF00"/>
          </a:solidFill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Semua aset ini (pokok) yang dibina hasil daripada </a:t>
            </a:r>
            <a:r>
              <a:rPr i="1" lang="en-GB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income</a:t>
            </a:r>
            <a:r>
              <a:rPr lang="en-GB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(akar), setuju?</a:t>
            </a:r>
            <a:endParaRPr sz="1100"/>
          </a:p>
        </p:txBody>
      </p:sp>
      <p:sp>
        <p:nvSpPr>
          <p:cNvPr id="258" name="Google Shape;258;p39"/>
          <p:cNvSpPr/>
          <p:nvPr/>
        </p:nvSpPr>
        <p:spPr>
          <a:xfrm>
            <a:off x="6858000" y="723652"/>
            <a:ext cx="2200800" cy="2610000"/>
          </a:xfrm>
          <a:prstGeom prst="wedgeRoundRectCallout">
            <a:avLst>
              <a:gd fmla="val -68096" name="adj1"/>
              <a:gd fmla="val 37732" name="adj2"/>
              <a:gd fmla="val 16667" name="adj3"/>
            </a:avLst>
          </a:prstGeom>
          <a:solidFill>
            <a:srgbClr val="FFFF00"/>
          </a:solidFill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9"/>
          <p:cNvSpPr txBox="1"/>
          <p:nvPr/>
        </p:nvSpPr>
        <p:spPr>
          <a:xfrm>
            <a:off x="6858000" y="870287"/>
            <a:ext cx="2286000" cy="20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satu-satunya dapat selamatkan income (akar) adalah TAKAFUL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supaya :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Aset masih maintain.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Komitmen pada famili masih boleh diteruskan.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Tidak susahkan waris.</a:t>
            </a:r>
            <a:endParaRPr sz="1100"/>
          </a:p>
        </p:txBody>
      </p:sp>
      <p:pic>
        <p:nvPicPr>
          <p:cNvPr descr="A black and yellow logo&#10;&#10;Description automatically generated" id="260" name="Google Shape;260;p3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39"/>
          <p:cNvSpPr txBox="1"/>
          <p:nvPr/>
        </p:nvSpPr>
        <p:spPr>
          <a:xfrm>
            <a:off x="152399" y="3984346"/>
            <a:ext cx="76587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12700" lvl="0" marL="1219200" marR="2921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Jadi, bagaimana ? </a:t>
            </a:r>
            <a:endParaRPr sz="1100"/>
          </a:p>
          <a:p>
            <a:pPr indent="-12700" lvl="0" marL="1219200" marR="292100" rtl="0" algn="ctr"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Mudah sahaja untuk Encik, </a:t>
            </a:r>
            <a:endParaRPr sz="1100"/>
          </a:p>
          <a:p>
            <a:pPr indent="-12700" lvl="0" marL="1219200" marR="292100" rtl="0" algn="ctr"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Encik perlu  sediakan pelan perlindungan  pendapatan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2" name="Google Shape;262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52450" y="4333200"/>
            <a:ext cx="680525" cy="68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0"/>
          <p:cNvSpPr txBox="1"/>
          <p:nvPr>
            <p:ph type="title"/>
          </p:nvPr>
        </p:nvSpPr>
        <p:spPr>
          <a:xfrm>
            <a:off x="1292224" y="1054103"/>
            <a:ext cx="6559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52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GB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Pre-Closing skrip : ayat-ayat keramat</a:t>
            </a:r>
            <a:endParaRPr sz="2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40"/>
          <p:cNvSpPr txBox="1"/>
          <p:nvPr/>
        </p:nvSpPr>
        <p:spPr>
          <a:xfrm>
            <a:off x="706438" y="1962151"/>
            <a:ext cx="7731300" cy="21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150">
            <a:spAutoFit/>
          </a:bodyPr>
          <a:lstStyle/>
          <a:p>
            <a:pPr indent="0" lvl="0" marL="12700" marR="0" rtl="0" algn="l">
              <a:lnSpc>
                <a:spcPct val="100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Saya percaya Encik setuju dengan apa yang saya share untuk kebaikan encik tadi?</a:t>
            </a:r>
            <a:endParaRPr sz="1100"/>
          </a:p>
          <a:p>
            <a:pPr indent="0" lvl="0" marL="12700" marR="0" rtl="0" algn="l">
              <a:lnSpc>
                <a:spcPct val="100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Untuk pendaftaran hanya perlu IC sahaja. Boleh saya dapatkan IC.</a:t>
            </a:r>
            <a:endParaRPr sz="1100"/>
          </a:p>
          <a:p>
            <a:pPr indent="0" lvl="0" marL="12700" marR="0" rtl="0" algn="l">
              <a:lnSpc>
                <a:spcPct val="100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Encik nak letak penama hibah pada siapa?</a:t>
            </a:r>
            <a:endParaRPr sz="1100"/>
          </a:p>
          <a:p>
            <a:pPr indent="0" lvl="0" marL="12700" marR="0" rtl="0" algn="l">
              <a:lnSpc>
                <a:spcPct val="100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Encik nampaknya setuju, jadi kita boleh terus buat pendaftaran hari ini untuk polisi kuatkuasa segera, saya hanya perlukan IC.</a:t>
            </a:r>
            <a:endParaRPr sz="1100"/>
          </a:p>
          <a:p>
            <a:pPr indent="0" lvl="0" marL="12700" marR="0" rtl="0" algn="l">
              <a:lnSpc>
                <a:spcPct val="1008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ack and yellow logo&#10;&#10;Description automatically generated" id="269" name="Google Shape;269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52450" y="4333200"/>
            <a:ext cx="680525" cy="68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1"/>
          <p:cNvSpPr txBox="1"/>
          <p:nvPr/>
        </p:nvSpPr>
        <p:spPr>
          <a:xfrm>
            <a:off x="327900" y="593850"/>
            <a:ext cx="8600700" cy="3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solidFill>
                  <a:schemeClr val="dk1"/>
                </a:solidFill>
              </a:rPr>
              <a:t>Assalam En selamat pagi, maaf </a:t>
            </a:r>
            <a:r>
              <a:rPr lang="en-GB" sz="3500">
                <a:solidFill>
                  <a:schemeClr val="dk1"/>
                </a:solidFill>
              </a:rPr>
              <a:t>mengganggu</a:t>
            </a:r>
            <a:r>
              <a:rPr lang="en-GB" sz="3500">
                <a:solidFill>
                  <a:schemeClr val="dk1"/>
                </a:solidFill>
              </a:rPr>
              <a:t>. Saya sedang lakukan survey feedback harini. Harini</a:t>
            </a:r>
            <a:endParaRPr sz="35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solidFill>
                  <a:schemeClr val="dk1"/>
                </a:solidFill>
              </a:rPr>
              <a:t>survey saya masih kurang 3 lagi. Target sehari saya kena buat survey 10. Boleh ke en bantu saya,</a:t>
            </a:r>
            <a:endParaRPr sz="35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solidFill>
                  <a:schemeClr val="dk1"/>
                </a:solidFill>
              </a:rPr>
              <a:t>saya perlukan 5 minit sahaja en?</a:t>
            </a:r>
            <a:endParaRPr sz="3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2"/>
          <p:cNvSpPr txBox="1"/>
          <p:nvPr/>
        </p:nvSpPr>
        <p:spPr>
          <a:xfrm>
            <a:off x="1412083" y="109300"/>
            <a:ext cx="6297300" cy="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100"/>
              <a:buFont typeface="Calibri"/>
              <a:buNone/>
            </a:pPr>
            <a:r>
              <a:t/>
            </a:r>
            <a:endParaRPr sz="1100"/>
          </a:p>
        </p:txBody>
      </p:sp>
      <p:sp>
        <p:nvSpPr>
          <p:cNvPr id="164" name="Google Shape;164;p32"/>
          <p:cNvSpPr/>
          <p:nvPr/>
        </p:nvSpPr>
        <p:spPr>
          <a:xfrm>
            <a:off x="4840014" y="2073354"/>
            <a:ext cx="2971800" cy="1200300"/>
          </a:xfrm>
          <a:prstGeom prst="wedgeRoundRectCallout">
            <a:avLst>
              <a:gd fmla="val -46297" name="adj1"/>
              <a:gd fmla="val 87130" name="adj2"/>
              <a:gd fmla="val 16667" name="adj3"/>
            </a:avLst>
          </a:prstGeom>
          <a:solidFill>
            <a:srgbClr val="FFFF00">
              <a:alpha val="8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>
                <a:solidFill>
                  <a:srgbClr val="202124"/>
                </a:solidFill>
              </a:rPr>
              <a:t>Sebatang pokok tumbuh bergantung pada kekuatan akarnya. Semakin kuat akarnya, semakin tinggi pokok itu akan tumbuh.</a:t>
            </a:r>
            <a:endParaRPr sz="1300">
              <a:solidFill>
                <a:srgbClr val="202124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GB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00"/>
          </a:p>
        </p:txBody>
      </p:sp>
      <p:pic>
        <p:nvPicPr>
          <p:cNvPr descr="Image result for tree and root clipart" id="165" name="Google Shape;165;p32"/>
          <p:cNvPicPr preferRelativeResize="0"/>
          <p:nvPr/>
        </p:nvPicPr>
        <p:blipFill rotWithShape="1">
          <a:blip r:embed="rId3">
            <a:alphaModFix/>
          </a:blip>
          <a:srcRect b="4230" l="15636" r="11805" t="3399"/>
          <a:stretch/>
        </p:blipFill>
        <p:spPr>
          <a:xfrm>
            <a:off x="1600200" y="489110"/>
            <a:ext cx="3239813" cy="4368641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32"/>
          <p:cNvSpPr/>
          <p:nvPr/>
        </p:nvSpPr>
        <p:spPr>
          <a:xfrm>
            <a:off x="4840014" y="742951"/>
            <a:ext cx="2971800" cy="882600"/>
          </a:xfrm>
          <a:prstGeom prst="wedgeRoundRectCallout">
            <a:avLst>
              <a:gd fmla="val -46297" name="adj1"/>
              <a:gd fmla="val 87130" name="adj2"/>
              <a:gd fmla="val 16667" name="adj3"/>
            </a:avLst>
          </a:prstGeom>
          <a:solidFill>
            <a:srgbClr val="FFFF00">
              <a:alpha val="8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Sekarang saya ada info baru untuk kongsikan, berkaitan pokok ini…</a:t>
            </a:r>
            <a:endParaRPr sz="1100"/>
          </a:p>
        </p:txBody>
      </p:sp>
      <p:pic>
        <p:nvPicPr>
          <p:cNvPr id="167" name="Google Shape;167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52450" y="4333200"/>
            <a:ext cx="680525" cy="680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yellow logo&#10;&#10;Description automatically generated" id="168" name="Google Shape;168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tree and root clipart" id="173" name="Google Shape;173;p33"/>
          <p:cNvPicPr preferRelativeResize="0"/>
          <p:nvPr/>
        </p:nvPicPr>
        <p:blipFill rotWithShape="1">
          <a:blip r:embed="rId3">
            <a:alphaModFix/>
          </a:blip>
          <a:srcRect b="4230" l="15636" r="11805" t="3399"/>
          <a:stretch/>
        </p:blipFill>
        <p:spPr>
          <a:xfrm>
            <a:off x="1600200" y="489110"/>
            <a:ext cx="3239813" cy="4368641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33"/>
          <p:cNvSpPr txBox="1"/>
          <p:nvPr/>
        </p:nvSpPr>
        <p:spPr>
          <a:xfrm>
            <a:off x="1412082" y="109300"/>
            <a:ext cx="5160300" cy="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100"/>
              <a:buFont typeface="Calibri"/>
              <a:buNone/>
            </a:pPr>
            <a:r>
              <a:rPr b="1" lang="en-GB" sz="210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Apakah kepentingan takaful untuk kita?</a:t>
            </a:r>
            <a:endParaRPr sz="1100"/>
          </a:p>
        </p:txBody>
      </p:sp>
      <p:sp>
        <p:nvSpPr>
          <p:cNvPr id="175" name="Google Shape;175;p33"/>
          <p:cNvSpPr/>
          <p:nvPr/>
        </p:nvSpPr>
        <p:spPr>
          <a:xfrm>
            <a:off x="4737538" y="685800"/>
            <a:ext cx="2971800" cy="1314600"/>
          </a:xfrm>
          <a:prstGeom prst="wedgeRoundRectCallout">
            <a:avLst>
              <a:gd fmla="val -46297" name="adj1"/>
              <a:gd fmla="val 87130" name="adj2"/>
              <a:gd fmla="val 16667" name="adj3"/>
            </a:avLst>
          </a:prstGeom>
          <a:solidFill>
            <a:srgbClr val="FFFF00">
              <a:alpha val="8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Cik</a:t>
            </a: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 setuju tak, Jika kita potong pokok ini diatas, ia akan tumbuh kembali? Betul tak?</a:t>
            </a:r>
            <a:endParaRPr sz="1100"/>
          </a:p>
        </p:txBody>
      </p:sp>
      <p:cxnSp>
        <p:nvCxnSpPr>
          <p:cNvPr id="176" name="Google Shape;176;p33"/>
          <p:cNvCxnSpPr/>
          <p:nvPr/>
        </p:nvCxnSpPr>
        <p:spPr>
          <a:xfrm flipH="1" rot="10800000">
            <a:off x="2611164" y="2514771"/>
            <a:ext cx="1028700" cy="1839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cxnSp>
        <p:nvCxnSpPr>
          <p:cNvPr id="177" name="Google Shape;177;p33"/>
          <p:cNvCxnSpPr/>
          <p:nvPr/>
        </p:nvCxnSpPr>
        <p:spPr>
          <a:xfrm flipH="1" rot="10800000">
            <a:off x="2628900" y="2629071"/>
            <a:ext cx="1028700" cy="1839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pic>
        <p:nvPicPr>
          <p:cNvPr id="178" name="Google Shape;178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52450" y="4333200"/>
            <a:ext cx="680525" cy="680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yellow logo&#10;&#10;Description automatically generated" id="179" name="Google Shape;179;p3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tree and root clipart" id="184" name="Google Shape;184;p34"/>
          <p:cNvPicPr preferRelativeResize="0"/>
          <p:nvPr/>
        </p:nvPicPr>
        <p:blipFill rotWithShape="1">
          <a:blip r:embed="rId3">
            <a:alphaModFix/>
          </a:blip>
          <a:srcRect b="4230" l="15636" r="11805" t="3399"/>
          <a:stretch/>
        </p:blipFill>
        <p:spPr>
          <a:xfrm>
            <a:off x="1600200" y="489110"/>
            <a:ext cx="3239813" cy="4368641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34"/>
          <p:cNvSpPr txBox="1"/>
          <p:nvPr/>
        </p:nvSpPr>
        <p:spPr>
          <a:xfrm>
            <a:off x="1412082" y="109300"/>
            <a:ext cx="5160300" cy="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100"/>
              <a:buFont typeface="Calibri"/>
              <a:buNone/>
            </a:pPr>
            <a:r>
              <a:rPr b="1" lang="en-GB" sz="210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Apakah kepentingan takaful untuk kita?</a:t>
            </a:r>
            <a:endParaRPr sz="1100"/>
          </a:p>
        </p:txBody>
      </p:sp>
      <p:sp>
        <p:nvSpPr>
          <p:cNvPr id="186" name="Google Shape;186;p34"/>
          <p:cNvSpPr/>
          <p:nvPr/>
        </p:nvSpPr>
        <p:spPr>
          <a:xfrm>
            <a:off x="4737538" y="2286000"/>
            <a:ext cx="2971800" cy="1200300"/>
          </a:xfrm>
          <a:prstGeom prst="wedgeRoundRectCallout">
            <a:avLst>
              <a:gd fmla="val -46297" name="adj1"/>
              <a:gd fmla="val 87130" name="adj2"/>
              <a:gd fmla="val 16667" name="adj3"/>
            </a:avLst>
          </a:prstGeom>
          <a:solidFill>
            <a:srgbClr val="FFFF00">
              <a:alpha val="8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Jika kita potong akar dibawah, mesti 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pokok ini akan </a:t>
            </a: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mati kan?</a:t>
            </a:r>
            <a:endParaRPr sz="1100"/>
          </a:p>
        </p:txBody>
      </p:sp>
      <p:sp>
        <p:nvSpPr>
          <p:cNvPr id="187" name="Google Shape;187;p34"/>
          <p:cNvSpPr/>
          <p:nvPr/>
        </p:nvSpPr>
        <p:spPr>
          <a:xfrm>
            <a:off x="2389010" y="3058510"/>
            <a:ext cx="1543200" cy="1485900"/>
          </a:xfrm>
          <a:prstGeom prst="mathMultiply">
            <a:avLst>
              <a:gd fmla="val 15562" name="adj1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8" name="Google Shape;188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52450" y="4333200"/>
            <a:ext cx="680525" cy="680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yellow logo&#10;&#10;Description automatically generated" id="189" name="Google Shape;189;p3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tree and root clipart" id="194" name="Google Shape;194;p35"/>
          <p:cNvPicPr preferRelativeResize="0"/>
          <p:nvPr/>
        </p:nvPicPr>
        <p:blipFill rotWithShape="1">
          <a:blip r:embed="rId3">
            <a:alphaModFix/>
          </a:blip>
          <a:srcRect b="4230" l="15636" r="11805" t="3399"/>
          <a:stretch/>
        </p:blipFill>
        <p:spPr>
          <a:xfrm>
            <a:off x="1213452" y="489110"/>
            <a:ext cx="3239813" cy="4368641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5"/>
          <p:cNvSpPr txBox="1"/>
          <p:nvPr/>
        </p:nvSpPr>
        <p:spPr>
          <a:xfrm>
            <a:off x="1412082" y="109300"/>
            <a:ext cx="5160300" cy="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100"/>
              <a:buFont typeface="Calibri"/>
              <a:buNone/>
            </a:pPr>
            <a:r>
              <a:rPr b="1" lang="en-GB" sz="210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Apakah kepentingan takaful untuk kita?</a:t>
            </a:r>
            <a:endParaRPr sz="1100"/>
          </a:p>
        </p:txBody>
      </p:sp>
      <p:sp>
        <p:nvSpPr>
          <p:cNvPr id="196" name="Google Shape;196;p35"/>
          <p:cNvSpPr/>
          <p:nvPr/>
        </p:nvSpPr>
        <p:spPr>
          <a:xfrm>
            <a:off x="5657850" y="1787604"/>
            <a:ext cx="2229000" cy="1771800"/>
          </a:xfrm>
          <a:prstGeom prst="wedgeRoundRectCallout">
            <a:avLst>
              <a:gd fmla="val -48961" name="adj1"/>
              <a:gd fmla="val 75117" name="adj2"/>
              <a:gd fmla="val 16667" name="adj3"/>
            </a:avLst>
          </a:prstGeom>
          <a:solidFill>
            <a:srgbClr val="FFFF00">
              <a:alpha val="8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500">
                <a:latin typeface="Calibri"/>
                <a:ea typeface="Calibri"/>
                <a:cs typeface="Calibri"/>
                <a:sym typeface="Calibri"/>
              </a:rPr>
              <a:t>Jadi Cik, jika tengok pokok ini sama tak macam kita. Akar adalah pendapatan kita. Ia akan menentukan sejauh mana aset kita akan berkembang</a:t>
            </a:r>
            <a:endParaRPr sz="800"/>
          </a:p>
        </p:txBody>
      </p:sp>
      <p:sp>
        <p:nvSpPr>
          <p:cNvPr id="197" name="Google Shape;197;p35"/>
          <p:cNvSpPr/>
          <p:nvPr/>
        </p:nvSpPr>
        <p:spPr>
          <a:xfrm>
            <a:off x="1945750" y="3058484"/>
            <a:ext cx="1543200" cy="1485900"/>
          </a:xfrm>
          <a:prstGeom prst="mathMultiply">
            <a:avLst>
              <a:gd fmla="val 15562" name="adj1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35"/>
          <p:cNvSpPr txBox="1"/>
          <p:nvPr/>
        </p:nvSpPr>
        <p:spPr>
          <a:xfrm>
            <a:off x="3728052" y="3447620"/>
            <a:ext cx="13716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INCOME</a:t>
            </a:r>
            <a:endParaRPr sz="1100"/>
          </a:p>
        </p:txBody>
      </p:sp>
      <p:sp>
        <p:nvSpPr>
          <p:cNvPr id="199" name="Google Shape;199;p35"/>
          <p:cNvSpPr/>
          <p:nvPr/>
        </p:nvSpPr>
        <p:spPr>
          <a:xfrm rot="-5400000">
            <a:off x="3601105" y="2140619"/>
            <a:ext cx="1625700" cy="31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>
              <a:alpha val="80000"/>
            </a:scheme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0" name="Google Shape;200;p35"/>
          <p:cNvCxnSpPr/>
          <p:nvPr/>
        </p:nvCxnSpPr>
        <p:spPr>
          <a:xfrm>
            <a:off x="4070952" y="3143250"/>
            <a:ext cx="13716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201" name="Google Shape;201;p35"/>
          <p:cNvSpPr txBox="1"/>
          <p:nvPr/>
        </p:nvSpPr>
        <p:spPr>
          <a:xfrm>
            <a:off x="4572000" y="2152436"/>
            <a:ext cx="13716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ASSETS</a:t>
            </a:r>
            <a:endParaRPr sz="1100"/>
          </a:p>
        </p:txBody>
      </p:sp>
      <p:pic>
        <p:nvPicPr>
          <p:cNvPr id="202" name="Google Shape;202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52450" y="4333200"/>
            <a:ext cx="680525" cy="680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yellow logo&#10;&#10;Description automatically generated" id="203" name="Google Shape;203;p3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tree and root clipart" id="208" name="Google Shape;208;p36"/>
          <p:cNvPicPr preferRelativeResize="0"/>
          <p:nvPr/>
        </p:nvPicPr>
        <p:blipFill rotWithShape="1">
          <a:blip r:embed="rId3">
            <a:alphaModFix/>
          </a:blip>
          <a:srcRect b="4230" l="15636" r="11805" t="3399"/>
          <a:stretch/>
        </p:blipFill>
        <p:spPr>
          <a:xfrm>
            <a:off x="1213452" y="489110"/>
            <a:ext cx="3239813" cy="4368641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36"/>
          <p:cNvSpPr txBox="1"/>
          <p:nvPr/>
        </p:nvSpPr>
        <p:spPr>
          <a:xfrm>
            <a:off x="1412082" y="109300"/>
            <a:ext cx="5160300" cy="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100"/>
              <a:buFont typeface="Calibri"/>
              <a:buNone/>
            </a:pPr>
            <a:r>
              <a:rPr b="1" lang="en-GB" sz="210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Apakah kepentingan takaful untuk kita?</a:t>
            </a:r>
            <a:endParaRPr sz="1100"/>
          </a:p>
        </p:txBody>
      </p:sp>
      <p:sp>
        <p:nvSpPr>
          <p:cNvPr id="210" name="Google Shape;210;p36"/>
          <p:cNvSpPr/>
          <p:nvPr/>
        </p:nvSpPr>
        <p:spPr>
          <a:xfrm>
            <a:off x="5649998" y="583424"/>
            <a:ext cx="2780400" cy="2528400"/>
          </a:xfrm>
          <a:prstGeom prst="wedgeRoundRectCallout">
            <a:avLst>
              <a:gd fmla="val -48961" name="adj1"/>
              <a:gd fmla="val 75117" name="adj2"/>
              <a:gd fmla="val 16667" name="adj3"/>
            </a:avLst>
          </a:prstGeom>
          <a:solidFill>
            <a:srgbClr val="FFFF00">
              <a:alpha val="8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Jika asset kita hilang boleh ke kita cari kumpul semula?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Cth asset: rumah, kereta, asb, tanah, kwsp, saving dll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/>
          </a:p>
        </p:txBody>
      </p:sp>
      <p:sp>
        <p:nvSpPr>
          <p:cNvPr id="211" name="Google Shape;211;p36"/>
          <p:cNvSpPr/>
          <p:nvPr/>
        </p:nvSpPr>
        <p:spPr>
          <a:xfrm>
            <a:off x="1932175" y="816148"/>
            <a:ext cx="1543200" cy="1485900"/>
          </a:xfrm>
          <a:prstGeom prst="mathMultiply">
            <a:avLst>
              <a:gd fmla="val 15562" name="adj1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36"/>
          <p:cNvSpPr txBox="1"/>
          <p:nvPr/>
        </p:nvSpPr>
        <p:spPr>
          <a:xfrm>
            <a:off x="3728052" y="3447620"/>
            <a:ext cx="13716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INCOME</a:t>
            </a:r>
            <a:endParaRPr sz="1100"/>
          </a:p>
        </p:txBody>
      </p:sp>
      <p:sp>
        <p:nvSpPr>
          <p:cNvPr id="213" name="Google Shape;213;p36"/>
          <p:cNvSpPr/>
          <p:nvPr/>
        </p:nvSpPr>
        <p:spPr>
          <a:xfrm rot="-5400000">
            <a:off x="3601105" y="2140619"/>
            <a:ext cx="1625700" cy="31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>
              <a:alpha val="80000"/>
            </a:scheme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4" name="Google Shape;214;p36"/>
          <p:cNvCxnSpPr/>
          <p:nvPr/>
        </p:nvCxnSpPr>
        <p:spPr>
          <a:xfrm>
            <a:off x="4070952" y="3143250"/>
            <a:ext cx="13716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215" name="Google Shape;215;p36"/>
          <p:cNvSpPr txBox="1"/>
          <p:nvPr/>
        </p:nvSpPr>
        <p:spPr>
          <a:xfrm>
            <a:off x="4572000" y="2152436"/>
            <a:ext cx="13716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ASSETS</a:t>
            </a:r>
            <a:endParaRPr sz="1100"/>
          </a:p>
        </p:txBody>
      </p:sp>
      <p:cxnSp>
        <p:nvCxnSpPr>
          <p:cNvPr id="216" name="Google Shape;216;p36"/>
          <p:cNvCxnSpPr/>
          <p:nvPr/>
        </p:nvCxnSpPr>
        <p:spPr>
          <a:xfrm flipH="1" rot="10800000">
            <a:off x="2171700" y="2514771"/>
            <a:ext cx="1028700" cy="1839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cxnSp>
        <p:nvCxnSpPr>
          <p:cNvPr id="217" name="Google Shape;217;p36"/>
          <p:cNvCxnSpPr/>
          <p:nvPr/>
        </p:nvCxnSpPr>
        <p:spPr>
          <a:xfrm flipH="1" rot="10800000">
            <a:off x="2189436" y="2629071"/>
            <a:ext cx="1028700" cy="1839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pic>
        <p:nvPicPr>
          <p:cNvPr id="218" name="Google Shape;218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52450" y="4333200"/>
            <a:ext cx="680525" cy="680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yellow logo&#10;&#10;Description automatically generated" id="219" name="Google Shape;219;p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tree and root clipart" id="224" name="Google Shape;224;p37"/>
          <p:cNvPicPr preferRelativeResize="0"/>
          <p:nvPr/>
        </p:nvPicPr>
        <p:blipFill rotWithShape="1">
          <a:blip r:embed="rId3">
            <a:alphaModFix/>
          </a:blip>
          <a:srcRect b="4230" l="15636" r="11805" t="3399"/>
          <a:stretch/>
        </p:blipFill>
        <p:spPr>
          <a:xfrm>
            <a:off x="1213452" y="489110"/>
            <a:ext cx="3239813" cy="4368641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7"/>
          <p:cNvSpPr txBox="1"/>
          <p:nvPr/>
        </p:nvSpPr>
        <p:spPr>
          <a:xfrm>
            <a:off x="1412082" y="109300"/>
            <a:ext cx="5160300" cy="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100"/>
              <a:buFont typeface="Calibri"/>
              <a:buNone/>
            </a:pPr>
            <a:r>
              <a:rPr b="1" lang="en-GB" sz="210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Apakah kepentingan takaful untuk kita?</a:t>
            </a:r>
            <a:endParaRPr sz="1100"/>
          </a:p>
        </p:txBody>
      </p:sp>
      <p:sp>
        <p:nvSpPr>
          <p:cNvPr id="226" name="Google Shape;226;p37"/>
          <p:cNvSpPr/>
          <p:nvPr/>
        </p:nvSpPr>
        <p:spPr>
          <a:xfrm>
            <a:off x="5597625" y="1146825"/>
            <a:ext cx="3069600" cy="2872800"/>
          </a:xfrm>
          <a:prstGeom prst="wedgeRoundRectCallout">
            <a:avLst>
              <a:gd fmla="val -48961" name="adj1"/>
              <a:gd fmla="val 75117" name="adj2"/>
              <a:gd fmla="val 16667" name="adj3"/>
            </a:avLst>
          </a:prstGeom>
          <a:solidFill>
            <a:srgbClr val="FFFF00">
              <a:alpha val="8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Sebaliknya jika income cik stop, aset anda pun akan menghilang..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 yg sebabkan i</a:t>
            </a: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ncome kita hilang?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Asset mana yg paling penting?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Jawapan adalah family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37"/>
          <p:cNvSpPr/>
          <p:nvPr/>
        </p:nvSpPr>
        <p:spPr>
          <a:xfrm>
            <a:off x="2002050" y="3143252"/>
            <a:ext cx="1543200" cy="1485900"/>
          </a:xfrm>
          <a:prstGeom prst="mathMultiply">
            <a:avLst>
              <a:gd fmla="val 15562" name="adj1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37"/>
          <p:cNvSpPr txBox="1"/>
          <p:nvPr/>
        </p:nvSpPr>
        <p:spPr>
          <a:xfrm>
            <a:off x="3728052" y="3447620"/>
            <a:ext cx="13716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INCOME</a:t>
            </a:r>
            <a:endParaRPr sz="1100"/>
          </a:p>
        </p:txBody>
      </p:sp>
      <p:sp>
        <p:nvSpPr>
          <p:cNvPr id="229" name="Google Shape;229;p37"/>
          <p:cNvSpPr/>
          <p:nvPr/>
        </p:nvSpPr>
        <p:spPr>
          <a:xfrm rot="-5400000">
            <a:off x="3601105" y="2140619"/>
            <a:ext cx="1625700" cy="31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>
              <a:alpha val="80000"/>
            </a:scheme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0" name="Google Shape;230;p37"/>
          <p:cNvCxnSpPr/>
          <p:nvPr/>
        </p:nvCxnSpPr>
        <p:spPr>
          <a:xfrm>
            <a:off x="4070952" y="3143250"/>
            <a:ext cx="13716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231" name="Google Shape;231;p37"/>
          <p:cNvSpPr txBox="1"/>
          <p:nvPr/>
        </p:nvSpPr>
        <p:spPr>
          <a:xfrm>
            <a:off x="4572000" y="2152436"/>
            <a:ext cx="13716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ASSETS</a:t>
            </a:r>
            <a:endParaRPr sz="1100"/>
          </a:p>
        </p:txBody>
      </p:sp>
      <p:cxnSp>
        <p:nvCxnSpPr>
          <p:cNvPr id="232" name="Google Shape;232;p37"/>
          <p:cNvCxnSpPr/>
          <p:nvPr/>
        </p:nvCxnSpPr>
        <p:spPr>
          <a:xfrm flipH="1" rot="10800000">
            <a:off x="2201575" y="2387854"/>
            <a:ext cx="1028700" cy="1839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cxnSp>
        <p:nvCxnSpPr>
          <p:cNvPr id="233" name="Google Shape;233;p37"/>
          <p:cNvCxnSpPr/>
          <p:nvPr/>
        </p:nvCxnSpPr>
        <p:spPr>
          <a:xfrm flipH="1" rot="10800000">
            <a:off x="2201586" y="2659204"/>
            <a:ext cx="1028700" cy="1839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pic>
        <p:nvPicPr>
          <p:cNvPr id="234" name="Google Shape;234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52450" y="4333200"/>
            <a:ext cx="680525" cy="680525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7"/>
          <p:cNvSpPr/>
          <p:nvPr/>
        </p:nvSpPr>
        <p:spPr>
          <a:xfrm>
            <a:off x="1901250" y="831202"/>
            <a:ext cx="1543200" cy="1485900"/>
          </a:xfrm>
          <a:prstGeom prst="mathMultiply">
            <a:avLst>
              <a:gd fmla="val 15562" name="adj1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ack and yellow logo&#10;&#10;Description automatically generated" id="236" name="Google Shape;236;p3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tree and root clipart" id="241" name="Google Shape;241;p38"/>
          <p:cNvPicPr preferRelativeResize="0"/>
          <p:nvPr/>
        </p:nvPicPr>
        <p:blipFill rotWithShape="1">
          <a:blip r:embed="rId3">
            <a:alphaModFix/>
          </a:blip>
          <a:srcRect b="4230" l="15636" r="11805" t="3399"/>
          <a:stretch/>
        </p:blipFill>
        <p:spPr>
          <a:xfrm>
            <a:off x="1213452" y="489110"/>
            <a:ext cx="3239813" cy="4368641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38"/>
          <p:cNvSpPr txBox="1"/>
          <p:nvPr/>
        </p:nvSpPr>
        <p:spPr>
          <a:xfrm>
            <a:off x="1213457" y="109300"/>
            <a:ext cx="5160300" cy="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100"/>
              <a:buFont typeface="Calibri"/>
              <a:buNone/>
            </a:pPr>
            <a:r>
              <a:rPr b="1" lang="en-GB" sz="210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Apakah kepentingan takaful untuk kita?</a:t>
            </a:r>
            <a:endParaRPr sz="1100"/>
          </a:p>
        </p:txBody>
      </p:sp>
      <p:sp>
        <p:nvSpPr>
          <p:cNvPr id="243" name="Google Shape;243;p38"/>
          <p:cNvSpPr/>
          <p:nvPr/>
        </p:nvSpPr>
        <p:spPr>
          <a:xfrm>
            <a:off x="5656454" y="326242"/>
            <a:ext cx="3033600" cy="1660200"/>
          </a:xfrm>
          <a:prstGeom prst="wedgeRoundRectCallout">
            <a:avLst>
              <a:gd fmla="val -48961" name="adj1"/>
              <a:gd fmla="val 75117" name="adj2"/>
              <a:gd fmla="val 16667" name="adj3"/>
            </a:avLst>
          </a:prstGeom>
          <a:solidFill>
            <a:srgbClr val="FFFF00">
              <a:alpha val="8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Mudah sahaja untuk cik jaga aset cik dengan sempurna, cik perlu sediakan pelan perlindungan pendapatan.</a:t>
            </a:r>
            <a:endParaRPr sz="1100"/>
          </a:p>
        </p:txBody>
      </p:sp>
      <p:sp>
        <p:nvSpPr>
          <p:cNvPr id="244" name="Google Shape;244;p38"/>
          <p:cNvSpPr/>
          <p:nvPr/>
        </p:nvSpPr>
        <p:spPr>
          <a:xfrm>
            <a:off x="1930825" y="3119602"/>
            <a:ext cx="1543200" cy="1485900"/>
          </a:xfrm>
          <a:prstGeom prst="mathMultiply">
            <a:avLst>
              <a:gd fmla="val 15562" name="adj1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38"/>
          <p:cNvSpPr txBox="1"/>
          <p:nvPr/>
        </p:nvSpPr>
        <p:spPr>
          <a:xfrm>
            <a:off x="3728052" y="3447620"/>
            <a:ext cx="13716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INCOME</a:t>
            </a:r>
            <a:endParaRPr sz="1100"/>
          </a:p>
        </p:txBody>
      </p:sp>
      <p:sp>
        <p:nvSpPr>
          <p:cNvPr id="246" name="Google Shape;246;p38"/>
          <p:cNvSpPr/>
          <p:nvPr/>
        </p:nvSpPr>
        <p:spPr>
          <a:xfrm rot="-5400000">
            <a:off x="3601105" y="2140619"/>
            <a:ext cx="1625700" cy="31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>
              <a:alpha val="80000"/>
            </a:scheme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52400" lvl="0" marL="254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7" name="Google Shape;247;p38"/>
          <p:cNvCxnSpPr/>
          <p:nvPr/>
        </p:nvCxnSpPr>
        <p:spPr>
          <a:xfrm>
            <a:off x="4070952" y="3143250"/>
            <a:ext cx="13716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248" name="Google Shape;248;p38"/>
          <p:cNvSpPr txBox="1"/>
          <p:nvPr/>
        </p:nvSpPr>
        <p:spPr>
          <a:xfrm>
            <a:off x="4572000" y="2152436"/>
            <a:ext cx="13716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ASSETS</a:t>
            </a:r>
            <a:endParaRPr sz="1100"/>
          </a:p>
        </p:txBody>
      </p:sp>
      <p:sp>
        <p:nvSpPr>
          <p:cNvPr id="249" name="Google Shape;249;p38"/>
          <p:cNvSpPr txBox="1"/>
          <p:nvPr/>
        </p:nvSpPr>
        <p:spPr>
          <a:xfrm>
            <a:off x="5442550" y="2627300"/>
            <a:ext cx="3384300" cy="24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/>
              <a:t>Menurut Pakar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/>
              <a:t>Perlindungan pendapatan minimum ialah 10 x Pendapatan Tahunan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/>
              <a:t>Berapakah Pendapatan tahunan anda?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/>
              <a:t>10 X RM60000 =RM600,000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/>
              <a:t>Jadi berapa banyak yang anda mahu lindungi, min RM600,000 atau RM1 juta?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/>
              <a:t>Nk tanya, en ada ke tunai RMxxx skrg?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</p:txBody>
      </p:sp>
      <p:pic>
        <p:nvPicPr>
          <p:cNvPr id="250" name="Google Shape;250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0500" y="4351925"/>
            <a:ext cx="680525" cy="680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yellow logo&#10;&#10;Description automatically generated" id="251" name="Google Shape;251;p3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06" y="51238"/>
            <a:ext cx="1066307" cy="732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